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9" r:id="rId4"/>
    <p:sldId id="299" r:id="rId5"/>
    <p:sldId id="29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A4CC1-1E71-471E-B985-533A7C4FA17B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6F08-9374-4B3D-B58B-659EAB48D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5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6A44-F5D9-4843-9309-09C0F424FCBD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DD22-7DD1-4FAD-9FB5-BCB1F4E49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4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ия Евгеньевна\Desktop\15700d1333038178-imagenes-de-fondo-colores-de-fondo_734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4" y="0"/>
            <a:ext cx="9447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72819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Краевой центр трансфера технологий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/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                                                          Муниципальное автономное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                                                 общеобразовательное учреждение</a:t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                                                гимназия № 6 города Хабаровска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60" y="270892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Повышение профессиональной компетентности педагогов по вопросам формирования универсальных учебных действий в рамках введения ФГОС основного общего образования</a:t>
            </a:r>
          </a:p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2014-2015 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 descr="C:\Users\Наталия Евгеньевна\Desktop\лаборатория нач. кл. 14\Оформление\лого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9011"/>
          <a:stretch/>
        </p:blipFill>
        <p:spPr bwMode="auto">
          <a:xfrm>
            <a:off x="0" y="188640"/>
            <a:ext cx="1080120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07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 Евгеньевна\Desktop\Background_zpsb32a8e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Инновационная идея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73427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Georgia" panose="02040502050405020303" pitchFamily="18" charset="0"/>
              </a:rPr>
              <a:t>Новые </a:t>
            </a:r>
            <a:r>
              <a:rPr lang="ru-RU" altLang="ru-RU" dirty="0">
                <a:latin typeface="Georgia" panose="02040502050405020303" pitchFamily="18" charset="0"/>
              </a:rPr>
              <a:t>принципы организации образовательного развивающего пространства, создание условий и механизмов для развития универсальных учебных действий обучающихся требуют от педагогов новых профессиональных компетенций в этой </a:t>
            </a:r>
            <a:r>
              <a:rPr lang="ru-RU" altLang="ru-RU" dirty="0" smtClean="0">
                <a:latin typeface="Georgia" panose="02040502050405020303" pitchFamily="18" charset="0"/>
              </a:rPr>
              <a:t>области</a:t>
            </a:r>
            <a:r>
              <a:rPr lang="en-US" altLang="ru-RU" dirty="0" smtClean="0">
                <a:latin typeface="Georgia" panose="02040502050405020303" pitchFamily="18" charset="0"/>
              </a:rPr>
              <a:t>: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определять планируемые результаты </a:t>
            </a:r>
            <a:r>
              <a:rPr lang="ru-RU" dirty="0">
                <a:latin typeface="Georgia" panose="02040502050405020303" pitchFamily="18" charset="0"/>
              </a:rPr>
              <a:t>обучения; </a:t>
            </a:r>
          </a:p>
          <a:p>
            <a:r>
              <a:rPr lang="ru-RU" dirty="0">
                <a:latin typeface="Georgia" panose="02040502050405020303" pitchFamily="18" charset="0"/>
              </a:rPr>
              <a:t> </a:t>
            </a:r>
            <a:r>
              <a:rPr lang="ru-RU" dirty="0" smtClean="0">
                <a:latin typeface="Georgia" panose="02040502050405020303" pitchFamily="18" charset="0"/>
              </a:rPr>
              <a:t>разрабатывать программы </a:t>
            </a:r>
            <a:r>
              <a:rPr lang="ru-RU" dirty="0">
                <a:latin typeface="Georgia" panose="02040502050405020303" pitchFamily="18" charset="0"/>
              </a:rPr>
              <a:t>учебных предметов и внеурочной деятельности</a:t>
            </a:r>
            <a:r>
              <a:rPr lang="ru-RU" dirty="0" smtClean="0">
                <a:latin typeface="Georgia" panose="02040502050405020303" pitchFamily="18" charset="0"/>
              </a:rPr>
              <a:t>;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 проектировать систему </a:t>
            </a:r>
            <a:r>
              <a:rPr lang="ru-RU" dirty="0">
                <a:latin typeface="Georgia" panose="02040502050405020303" pitchFamily="18" charset="0"/>
              </a:rPr>
              <a:t>оценки </a:t>
            </a:r>
            <a:r>
              <a:rPr lang="ru-RU" dirty="0" smtClean="0">
                <a:latin typeface="Georgia" panose="02040502050405020303" pitchFamily="18" charset="0"/>
              </a:rPr>
              <a:t>образовательных результатов;</a:t>
            </a:r>
            <a:r>
              <a:rPr lang="ru-RU" dirty="0">
                <a:latin typeface="Georgia" panose="02040502050405020303" pitchFamily="18" charset="0"/>
              </a:rPr>
              <a:t> </a:t>
            </a:r>
          </a:p>
          <a:p>
            <a:r>
              <a:rPr lang="ru-RU" dirty="0">
                <a:latin typeface="Georgia" panose="02040502050405020303" pitchFamily="18" charset="0"/>
              </a:rPr>
              <a:t>п</a:t>
            </a:r>
            <a:r>
              <a:rPr lang="ru-RU" dirty="0" smtClean="0">
                <a:latin typeface="Georgia" panose="02040502050405020303" pitchFamily="18" charset="0"/>
              </a:rPr>
              <a:t>рименять системно-</a:t>
            </a:r>
            <a:r>
              <a:rPr lang="ru-RU" dirty="0" err="1" smtClean="0">
                <a:latin typeface="Georgia" panose="02040502050405020303" pitchFamily="18" charset="0"/>
              </a:rPr>
              <a:t>деятельностный</a:t>
            </a:r>
            <a:r>
              <a:rPr lang="ru-RU" dirty="0" smtClean="0">
                <a:latin typeface="Georgia" panose="02040502050405020303" pitchFamily="18" charset="0"/>
              </a:rPr>
              <a:t> подход </a:t>
            </a:r>
            <a:r>
              <a:rPr lang="ru-RU" dirty="0">
                <a:latin typeface="Georgia" panose="02040502050405020303" pitchFamily="18" charset="0"/>
              </a:rPr>
              <a:t>и </a:t>
            </a:r>
            <a:r>
              <a:rPr lang="ru-RU" dirty="0" smtClean="0">
                <a:latin typeface="Georgia" panose="02040502050405020303" pitchFamily="18" charset="0"/>
              </a:rPr>
              <a:t>соответствующие технологии;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с</a:t>
            </a:r>
            <a:r>
              <a:rPr lang="ru-RU" dirty="0" smtClean="0">
                <a:latin typeface="Georgia" panose="02040502050405020303" pitchFamily="18" charset="0"/>
              </a:rPr>
              <a:t>пособствовать формированию  универсальных </a:t>
            </a:r>
            <a:r>
              <a:rPr lang="ru-RU" dirty="0">
                <a:latin typeface="Georgia" panose="02040502050405020303" pitchFamily="18" charset="0"/>
              </a:rPr>
              <a:t>учебных  действий </a:t>
            </a:r>
            <a:r>
              <a:rPr lang="ru-RU" dirty="0" smtClean="0">
                <a:latin typeface="Georgia" panose="02040502050405020303" pitchFamily="18" charset="0"/>
              </a:rPr>
              <a:t>обучающихся </a:t>
            </a:r>
            <a:r>
              <a:rPr lang="ru-RU" dirty="0">
                <a:latin typeface="Georgia" panose="02040502050405020303" pitchFamily="18" charset="0"/>
              </a:rPr>
              <a:t>средствами </a:t>
            </a:r>
            <a:r>
              <a:rPr lang="ru-RU" dirty="0" err="1">
                <a:latin typeface="Georgia" panose="02040502050405020303" pitchFamily="18" charset="0"/>
              </a:rPr>
              <a:t>внутрипредметной</a:t>
            </a:r>
            <a:r>
              <a:rPr lang="ru-RU" dirty="0">
                <a:latin typeface="Georgia" panose="02040502050405020303" pitchFamily="18" charset="0"/>
              </a:rPr>
              <a:t> и внеурочной деятельности.</a:t>
            </a:r>
          </a:p>
          <a:p>
            <a:pPr marL="0" indent="0" algn="just">
              <a:buNone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        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Наталия Евгеньевна\Desktop\лаборатория нач. кл. 14\Оформление\лого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9011"/>
          <a:stretch/>
        </p:blipFill>
        <p:spPr bwMode="auto">
          <a:xfrm>
            <a:off x="179512" y="260648"/>
            <a:ext cx="936104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97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ия Евгеньевна\Desktop\лаборатория нач. кл. 14\Оформление\лого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9011"/>
          <a:stretch/>
        </p:blipFill>
        <p:spPr bwMode="auto">
          <a:xfrm>
            <a:off x="0" y="0"/>
            <a:ext cx="936104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928992" cy="687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4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Наталия Евгеньевна\Desktop\Background_zpsb32a8e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34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0"/>
            <a:ext cx="8229600" cy="98072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Комплект информационного и методического сопровождения ФГОС основной школы</a:t>
            </a:r>
            <a:endParaRPr lang="ru-RU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25144"/>
            <a:ext cx="1883827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64904"/>
            <a:ext cx="19748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18" y="476672"/>
            <a:ext cx="195103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908720"/>
            <a:ext cx="698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1.Программа </a:t>
            </a:r>
            <a:r>
              <a:rPr lang="ru-RU" dirty="0">
                <a:latin typeface="Georgia" panose="02040502050405020303" pitchFamily="18" charset="0"/>
              </a:rPr>
              <a:t>гимназии «Одарённые дети»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2.Научные </a:t>
            </a:r>
            <a:r>
              <a:rPr lang="ru-RU" dirty="0">
                <a:latin typeface="Georgia" panose="02040502050405020303" pitchFamily="18" charset="0"/>
              </a:rPr>
              <a:t>статьи «Системно - </a:t>
            </a:r>
            <a:r>
              <a:rPr lang="ru-RU" dirty="0" err="1">
                <a:latin typeface="Georgia" panose="02040502050405020303" pitchFamily="18" charset="0"/>
              </a:rPr>
              <a:t>деятельностный</a:t>
            </a:r>
            <a:r>
              <a:rPr lang="ru-RU" dirty="0">
                <a:latin typeface="Georgia" panose="02040502050405020303" pitchFamily="18" charset="0"/>
              </a:rPr>
              <a:t> подход как технология </a:t>
            </a:r>
            <a:r>
              <a:rPr lang="ru-RU" dirty="0" err="1">
                <a:latin typeface="Georgia" panose="02040502050405020303" pitchFamily="18" charset="0"/>
              </a:rPr>
              <a:t>здоровьесбережения</a:t>
            </a:r>
            <a:r>
              <a:rPr lang="ru-RU" dirty="0">
                <a:latin typeface="Georgia" panose="02040502050405020303" pitchFamily="18" charset="0"/>
              </a:rPr>
              <a:t>», «Развитие читательских компетенций в условиях внедрения ФГОС второго поколения»,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« Развитие читательских компетенций во внеурочной деятельности в условиях внедрения ФГОС второго поколения»    </a:t>
            </a:r>
            <a:r>
              <a:rPr lang="ru-RU" dirty="0" smtClean="0">
                <a:latin typeface="Georgia" panose="02040502050405020303" pitchFamily="18" charset="0"/>
              </a:rPr>
              <a:t>(декабрь </a:t>
            </a:r>
            <a:r>
              <a:rPr lang="ru-RU" dirty="0">
                <a:latin typeface="Georgia" panose="02040502050405020303" pitchFamily="18" charset="0"/>
              </a:rPr>
              <a:t>2014г.)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3.Программы внеурочной деятельности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4.Программа </a:t>
            </a:r>
            <a:r>
              <a:rPr lang="ru-RU" dirty="0">
                <a:latin typeface="Georgia" panose="02040502050405020303" pitchFamily="18" charset="0"/>
              </a:rPr>
              <a:t>психолого-педагогического сопровождения ФГОС в основной школе и инструментарий по отслеживанию </a:t>
            </a:r>
            <a:r>
              <a:rPr lang="ru-RU" dirty="0" smtClean="0">
                <a:latin typeface="Georgia" panose="02040502050405020303" pitchFamily="18" charset="0"/>
              </a:rPr>
              <a:t>развития личностных результатов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5. Описание модели образовательной системы, ориентированной на индивидуальное развитие школьника</a:t>
            </a:r>
          </a:p>
          <a:p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5.Модель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методического сопровождения перехода гимназии на новые федеральные государственные образовательные стандарты, создание условий для реализации ФГОС нового поколения в гимназии, обеспечение  профессиональной готовности педагогических работников к реализации ФГОС ООО через создание системы непрерывного профессионального развития</a:t>
            </a: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ru-RU" b="1" dirty="0" smtClean="0">
                <a:latin typeface="Georgia" panose="02040502050405020303" pitchFamily="18" charset="0"/>
              </a:rPr>
              <a:t>Что за модель</a:t>
            </a:r>
            <a:r>
              <a:rPr lang="en-US" b="1" dirty="0" smtClean="0">
                <a:latin typeface="Georgia" panose="02040502050405020303" pitchFamily="18" charset="0"/>
              </a:rPr>
              <a:t>?</a:t>
            </a:r>
            <a:r>
              <a:rPr lang="ru-RU" b="1" dirty="0" smtClean="0">
                <a:latin typeface="Georgia" panose="02040502050405020303" pitchFamily="18" charset="0"/>
              </a:rPr>
              <a:t> Она описана</a:t>
            </a:r>
            <a:r>
              <a:rPr lang="en-US" b="1" dirty="0" smtClean="0">
                <a:latin typeface="Georgia" panose="02040502050405020303" pitchFamily="18" charset="0"/>
              </a:rPr>
              <a:t>?</a:t>
            </a:r>
            <a:endParaRPr lang="ru-RU" b="1" dirty="0">
              <a:latin typeface="Georgia" panose="02040502050405020303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24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" y="-129737"/>
            <a:ext cx="3384376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\\fs\Administration_share\фото для Наташи\P1040623 - копия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1" b="7923"/>
          <a:stretch/>
        </p:blipFill>
        <p:spPr bwMode="auto">
          <a:xfrm>
            <a:off x="5076056" y="4725144"/>
            <a:ext cx="3102967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541094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Трансляция опыта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908720"/>
            <a:ext cx="5616624" cy="52010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100" dirty="0" smtClean="0">
                <a:latin typeface="Georgia" panose="02040502050405020303" pitchFamily="18" charset="0"/>
              </a:rPr>
              <a:t>         </a:t>
            </a:r>
            <a:r>
              <a:rPr lang="ru-RU" dirty="0" smtClean="0">
                <a:latin typeface="Georgia" panose="02040502050405020303" pitchFamily="18" charset="0"/>
              </a:rPr>
              <a:t>В </a:t>
            </a:r>
            <a:r>
              <a:rPr lang="ru-RU" dirty="0">
                <a:latin typeface="Georgia" panose="02040502050405020303" pitchFamily="18" charset="0"/>
              </a:rPr>
              <a:t>2014-2015 учебном году были подготовлены и проведены  </a:t>
            </a:r>
            <a:r>
              <a:rPr lang="ru-RU" b="1" dirty="0">
                <a:latin typeface="Georgia" panose="02040502050405020303" pitchFamily="18" charset="0"/>
              </a:rPr>
              <a:t>4 обучающих семинара</a:t>
            </a:r>
            <a:r>
              <a:rPr lang="ru-RU" dirty="0">
                <a:latin typeface="Georgia" panose="02040502050405020303" pitchFamily="18" charset="0"/>
              </a:rPr>
              <a:t> для руководителей и педагогов края (208 чел.):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Модель </a:t>
            </a:r>
            <a:r>
              <a:rPr lang="ru-RU" dirty="0">
                <a:latin typeface="Georgia" panose="02040502050405020303" pitchFamily="18" charset="0"/>
              </a:rPr>
              <a:t>образовательной системы основной школы гимназии № 6 г. Хабаровска - модель </a:t>
            </a:r>
            <a:r>
              <a:rPr lang="ru-RU" dirty="0" err="1">
                <a:latin typeface="Georgia" panose="02040502050405020303" pitchFamily="18" charset="0"/>
              </a:rPr>
              <a:t>компетентностной</a:t>
            </a:r>
            <a:r>
              <a:rPr lang="ru-RU" dirty="0">
                <a:latin typeface="Georgia" panose="02040502050405020303" pitchFamily="18" charset="0"/>
              </a:rPr>
              <a:t> культуры выпускника </a:t>
            </a:r>
            <a:r>
              <a:rPr lang="ru-RU" dirty="0" smtClean="0">
                <a:latin typeface="Georgia" panose="02040502050405020303" pitchFamily="18" charset="0"/>
              </a:rPr>
              <a:t>гимназии;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Роль </a:t>
            </a:r>
            <a:r>
              <a:rPr lang="ru-RU" dirty="0">
                <a:latin typeface="Georgia" panose="02040502050405020303" pitchFamily="18" charset="0"/>
              </a:rPr>
              <a:t>информационно-образовательного пространства в реализации ФГОС основной </a:t>
            </a:r>
            <a:r>
              <a:rPr lang="ru-RU" dirty="0" smtClean="0">
                <a:latin typeface="Georgia" panose="02040502050405020303" pitchFamily="18" charset="0"/>
              </a:rPr>
              <a:t>школы;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Стратегия </a:t>
            </a:r>
            <a:r>
              <a:rPr lang="ru-RU" dirty="0">
                <a:latin typeface="Georgia" panose="02040502050405020303" pitchFamily="18" charset="0"/>
              </a:rPr>
              <a:t>воспитания в образовательной системе современного классного </a:t>
            </a:r>
            <a:r>
              <a:rPr lang="ru-RU" dirty="0" smtClean="0">
                <a:latin typeface="Georgia" panose="02040502050405020303" pitchFamily="18" charset="0"/>
              </a:rPr>
              <a:t>руководителя;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Организация </a:t>
            </a:r>
            <a:r>
              <a:rPr lang="ru-RU" dirty="0">
                <a:latin typeface="Georgia" panose="02040502050405020303" pitchFamily="18" charset="0"/>
              </a:rPr>
              <a:t>работы с одарёнными </a:t>
            </a:r>
            <a:r>
              <a:rPr lang="ru-RU" dirty="0" smtClean="0">
                <a:latin typeface="Georgia" panose="02040502050405020303" pitchFamily="18" charset="0"/>
              </a:rPr>
              <a:t>детьми.</a:t>
            </a:r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2" y="5229200"/>
            <a:ext cx="29511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7" y="3501008"/>
            <a:ext cx="29083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227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Краевой центр трансфера технологий                                                            Муниципальное автономное                                                  общеобразовательное учреждение                                                 гимназия № 6 города Хабаровска</vt:lpstr>
      <vt:lpstr>Инновационная идея</vt:lpstr>
      <vt:lpstr>Презентация PowerPoint</vt:lpstr>
      <vt:lpstr>Комплект информационного и методического сопровождения ФГОС основной школы</vt:lpstr>
      <vt:lpstr>Трансляция опыта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 гимназия № 6 города Хабаровска</dc:title>
  <dc:creator>Наталия Евгеньевна</dc:creator>
  <cp:lastModifiedBy>Мельникова Нина Ивановна</cp:lastModifiedBy>
  <cp:revision>84</cp:revision>
  <dcterms:created xsi:type="dcterms:W3CDTF">2014-12-19T07:06:51Z</dcterms:created>
  <dcterms:modified xsi:type="dcterms:W3CDTF">2015-06-22T23:15:22Z</dcterms:modified>
</cp:coreProperties>
</file>